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1"/>
  </p:notesMasterIdLst>
  <p:sldIdLst>
    <p:sldId id="256" r:id="rId2"/>
    <p:sldId id="320" r:id="rId3"/>
    <p:sldId id="304" r:id="rId4"/>
    <p:sldId id="321" r:id="rId5"/>
    <p:sldId id="382" r:id="rId6"/>
    <p:sldId id="383" r:id="rId7"/>
    <p:sldId id="384" r:id="rId8"/>
    <p:sldId id="385" r:id="rId9"/>
    <p:sldId id="386" r:id="rId10"/>
    <p:sldId id="387" r:id="rId11"/>
    <p:sldId id="388" r:id="rId12"/>
    <p:sldId id="389" r:id="rId13"/>
    <p:sldId id="390" r:id="rId14"/>
    <p:sldId id="391" r:id="rId15"/>
    <p:sldId id="392" r:id="rId16"/>
    <p:sldId id="393" r:id="rId17"/>
    <p:sldId id="394" r:id="rId18"/>
    <p:sldId id="395" r:id="rId19"/>
    <p:sldId id="396" r:id="rId20"/>
    <p:sldId id="397" r:id="rId21"/>
    <p:sldId id="398" r:id="rId22"/>
    <p:sldId id="426" r:id="rId23"/>
    <p:sldId id="448" r:id="rId24"/>
    <p:sldId id="411" r:id="rId25"/>
    <p:sldId id="412" r:id="rId26"/>
    <p:sldId id="413" r:id="rId27"/>
    <p:sldId id="414" r:id="rId28"/>
    <p:sldId id="415" r:id="rId29"/>
    <p:sldId id="416" r:id="rId30"/>
    <p:sldId id="417" r:id="rId31"/>
    <p:sldId id="418" r:id="rId32"/>
    <p:sldId id="419" r:id="rId33"/>
    <p:sldId id="420" r:id="rId34"/>
    <p:sldId id="421" r:id="rId35"/>
    <p:sldId id="422" r:id="rId36"/>
    <p:sldId id="423" r:id="rId37"/>
    <p:sldId id="410" r:id="rId38"/>
    <p:sldId id="409" r:id="rId39"/>
    <p:sldId id="428" r:id="rId40"/>
    <p:sldId id="429" r:id="rId41"/>
    <p:sldId id="430" r:id="rId42"/>
    <p:sldId id="431" r:id="rId43"/>
    <p:sldId id="432" r:id="rId44"/>
    <p:sldId id="433" r:id="rId45"/>
    <p:sldId id="435" r:id="rId46"/>
    <p:sldId id="427" r:id="rId47"/>
    <p:sldId id="436" r:id="rId48"/>
    <p:sldId id="447" r:id="rId49"/>
    <p:sldId id="302" r:id="rId5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CC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79" autoAdjust="0"/>
  </p:normalViewPr>
  <p:slideViewPr>
    <p:cSldViewPr snapToGrid="0" snapToObjects="1">
      <p:cViewPr varScale="1">
        <p:scale>
          <a:sx n="102" d="100"/>
          <a:sy n="102" d="100"/>
        </p:scale>
        <p:origin x="180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</a:t>
            </a:r>
            <a:r>
              <a:rPr lang="en-US" altLang="en-US" sz="1400" dirty="0" smtClean="0">
                <a:latin typeface="Arial" pitchFamily="34" charset="0"/>
              </a:rPr>
              <a:t>UMBC and Dr. Katherine Gibson </a:t>
            </a:r>
            <a:r>
              <a:rPr lang="en-US" altLang="en-US" sz="1400" dirty="0" smtClean="0">
                <a:latin typeface="Arial" pitchFamily="34" charset="0"/>
              </a:rPr>
              <a:t>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03 – Operators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 – Addition &amp; Subtraction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“Lowest” priority in the order of operations</a:t>
            </a:r>
          </a:p>
          <a:p>
            <a:pPr lvl="1"/>
            <a:r>
              <a:rPr lang="en-US" sz="3200" dirty="0" smtClean="0"/>
              <a:t>Can only change this with parentheses</a:t>
            </a:r>
          </a:p>
          <a:p>
            <a:r>
              <a:rPr lang="en-US" dirty="0" smtClean="0"/>
              <a:t>Function as they normally do</a:t>
            </a:r>
          </a:p>
          <a:p>
            <a:pPr lvl="3"/>
            <a:endParaRPr lang="en-US" dirty="0"/>
          </a:p>
          <a:p>
            <a:r>
              <a:rPr lang="en-US" dirty="0" smtClean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cash = cash - bills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+ 7) / 2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((2 + 4) * 5) / (9 - 6) 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28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26364"/>
            <a:ext cx="8686800" cy="1143000"/>
          </a:xfrm>
        </p:spPr>
        <p:txBody>
          <a:bodyPr/>
          <a:lstStyle/>
          <a:p>
            <a:r>
              <a:rPr lang="en-US" dirty="0" smtClean="0"/>
              <a:t>Operators – Multiplication &amp;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 priority in the order of operations </a:t>
            </a:r>
            <a:br>
              <a:rPr lang="en-US" dirty="0" smtClean="0"/>
            </a:br>
            <a:r>
              <a:rPr lang="en-US" dirty="0" smtClean="0"/>
              <a:t>than addition and subtraction</a:t>
            </a:r>
          </a:p>
          <a:p>
            <a:r>
              <a:rPr lang="en-US" dirty="0" smtClean="0"/>
              <a:t>Function as they normally do</a:t>
            </a:r>
          </a:p>
          <a:p>
            <a:pPr lvl="3"/>
            <a:endParaRPr lang="en-US" dirty="0"/>
          </a:p>
          <a:p>
            <a:r>
              <a:rPr lang="en-US" dirty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tax = subtotal * 0.06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area = PI * (radius * radius)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totalDays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hours / 24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952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 – Integer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46168" cy="4156799"/>
          </a:xfrm>
        </p:spPr>
        <p:txBody>
          <a:bodyPr/>
          <a:lstStyle/>
          <a:p>
            <a:r>
              <a:rPr lang="en-US" dirty="0" smtClean="0"/>
              <a:t>Reminder: integers (or </a:t>
            </a:r>
            <a:r>
              <a:rPr lang="en-US" dirty="0" err="1" smtClean="0"/>
              <a:t>ints</a:t>
            </a:r>
            <a:r>
              <a:rPr lang="en-US" dirty="0" smtClean="0"/>
              <a:t>) are </a:t>
            </a:r>
            <a:r>
              <a:rPr lang="en-US" b="1" dirty="0" smtClean="0"/>
              <a:t>whole numbers</a:t>
            </a:r>
          </a:p>
          <a:p>
            <a:pPr lvl="1"/>
            <a:r>
              <a:rPr lang="en-US" sz="3200" dirty="0" smtClean="0"/>
              <a:t>What do you think integer division is?</a:t>
            </a:r>
            <a:endParaRPr lang="en-US" sz="3200" dirty="0"/>
          </a:p>
          <a:p>
            <a:pPr lvl="3"/>
            <a:endParaRPr lang="en-US" dirty="0" smtClean="0"/>
          </a:p>
          <a:p>
            <a:r>
              <a:rPr lang="en-US" dirty="0" smtClean="0"/>
              <a:t>Remember division in grade school?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Integer division is</a:t>
            </a:r>
          </a:p>
          <a:p>
            <a:pPr lvl="1"/>
            <a:r>
              <a:rPr lang="en-US" dirty="0" smtClean="0"/>
              <a:t>Division done without decimals</a:t>
            </a:r>
          </a:p>
          <a:p>
            <a:pPr lvl="1"/>
            <a:r>
              <a:rPr lang="en-US" dirty="0" smtClean="0"/>
              <a:t>And the remainder is discarded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1111" y="3636377"/>
            <a:ext cx="1333500" cy="242887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7714764" y="3588249"/>
            <a:ext cx="540164" cy="37510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086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Integer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Integer division uses double slashes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dirty="0" smtClean="0"/>
              <a:t>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 /  5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 // 5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  8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// 8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// 17 // 5 =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8753" y="3489165"/>
            <a:ext cx="3080084" cy="260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1.4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sz="2800" b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0.25</a:t>
            </a:r>
          </a:p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</a:t>
            </a:r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829" y="5978884"/>
            <a:ext cx="343639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evaluate from left to right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431758" y="6209716"/>
            <a:ext cx="3217071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213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 – Mod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called “modulo” or “modulus”</a:t>
            </a:r>
          </a:p>
          <a:p>
            <a:pPr lvl="3"/>
            <a:endParaRPr lang="en-US" sz="1400" dirty="0"/>
          </a:p>
          <a:p>
            <a:r>
              <a:rPr lang="en-US" dirty="0" smtClean="0"/>
              <a:t>Example: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17 % 5 = 2</a:t>
            </a:r>
          </a:p>
          <a:p>
            <a:pPr lvl="1"/>
            <a:r>
              <a:rPr lang="en-US" dirty="0" smtClean="0"/>
              <a:t>What do you think mod does?</a:t>
            </a:r>
          </a:p>
          <a:p>
            <a:pPr lvl="3"/>
            <a:endParaRPr lang="en-US" sz="1400" dirty="0" smtClean="0"/>
          </a:p>
          <a:p>
            <a:r>
              <a:rPr lang="en-US" dirty="0" smtClean="0"/>
              <a:t>Remember division in grade school?</a:t>
            </a:r>
          </a:p>
          <a:p>
            <a:pPr lvl="3"/>
            <a:endParaRPr lang="en-US" sz="1400" dirty="0" smtClean="0"/>
          </a:p>
          <a:p>
            <a:r>
              <a:rPr lang="en-US" dirty="0" smtClean="0"/>
              <a:t>Modulo gives you the remainder</a:t>
            </a:r>
          </a:p>
          <a:p>
            <a:pPr lvl="1"/>
            <a:r>
              <a:rPr lang="en-US" dirty="0" smtClean="0"/>
              <a:t>The “opposite” of integer division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1111" y="3636377"/>
            <a:ext cx="1333500" cy="242887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8327120" y="3588248"/>
            <a:ext cx="311555" cy="37510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30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Mod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 uses the percent sign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smtClean="0"/>
              <a:t>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  % 5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 % 9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17 % 6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22 % 4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48692451673 % 2 =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8753" y="3489165"/>
            <a:ext cx="3080084" cy="260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en-US" sz="2800" b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sz="2800" b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  1</a:t>
            </a:r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88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Modulo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 of a modulo operation will always be:</a:t>
            </a:r>
          </a:p>
          <a:p>
            <a:pPr lvl="1"/>
            <a:r>
              <a:rPr lang="en-US" dirty="0" smtClean="0"/>
              <a:t>Positive</a:t>
            </a:r>
          </a:p>
          <a:p>
            <a:pPr lvl="1"/>
            <a:r>
              <a:rPr lang="en-US" dirty="0" smtClean="0"/>
              <a:t>No less than 0</a:t>
            </a:r>
          </a:p>
          <a:p>
            <a:pPr lvl="1"/>
            <a:r>
              <a:rPr lang="en-US" dirty="0" smtClean="0"/>
              <a:t>No more than the divisor minus 1</a:t>
            </a:r>
          </a:p>
          <a:p>
            <a:pPr lvl="3"/>
            <a:endParaRPr lang="en-US" dirty="0"/>
          </a:p>
          <a:p>
            <a:r>
              <a:rPr lang="en-US" sz="2800" dirty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8  % 3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21 % 3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13 %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 =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7014" y="4930963"/>
            <a:ext cx="3080084" cy="1379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>
              <a:spcBef>
                <a:spcPts val="700"/>
              </a:spcBef>
            </a:pP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>
              <a:spcBef>
                <a:spcPts val="700"/>
              </a:spcBef>
            </a:pP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92892" y="5811745"/>
            <a:ext cx="240968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no less than zero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>
            <a:stCxn id="6" idx="1"/>
          </p:cNvCxnSpPr>
          <p:nvPr/>
        </p:nvCxnSpPr>
        <p:spPr>
          <a:xfrm flipH="1" flipV="1">
            <a:off x="3874168" y="5620896"/>
            <a:ext cx="2318724" cy="421682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92892" y="4532451"/>
            <a:ext cx="2409687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no more than the divisor minus 1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11" name="Straight Arrow Connector 10"/>
          <p:cNvCxnSpPr>
            <a:stCxn id="10" idx="1"/>
          </p:cNvCxnSpPr>
          <p:nvPr/>
        </p:nvCxnSpPr>
        <p:spPr>
          <a:xfrm flipH="1">
            <a:off x="3874168" y="4947950"/>
            <a:ext cx="2318724" cy="2169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7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 – 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“Exponentiation” is just another word for raising one number to the power of another</a:t>
            </a:r>
          </a:p>
          <a:p>
            <a:pPr lvl="3"/>
            <a:endParaRPr lang="en-US" dirty="0"/>
          </a:p>
          <a:p>
            <a:r>
              <a:rPr lang="en-US" dirty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binary8    = 2 ** 8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squareArea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length ** 2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cubeVolume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length ** 3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squareRoot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** 0.5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13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Operators in Python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970088"/>
          <a:ext cx="8229600" cy="4145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50695"/>
                <a:gridCol w="567890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Operator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Meaning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Addition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Subtraction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Multiplication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Division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//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Integer division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Modulo</a:t>
                      </a:r>
                      <a:r>
                        <a:rPr lang="en-US" sz="2800" baseline="0" dirty="0" smtClean="0"/>
                        <a:t>  (remainder)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**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Exponentiation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25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Operations (Arithmetic)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Expressions are evaluated in what direction?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can change this ordering?</a:t>
            </a:r>
          </a:p>
          <a:p>
            <a:pPr lvl="1"/>
            <a:r>
              <a:rPr lang="en-US" dirty="0" smtClean="0"/>
              <a:t>Parentheses!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169563" y="2021080"/>
            <a:ext cx="3372853" cy="59919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3200" dirty="0" smtClean="0">
                <a:solidFill>
                  <a:prstClr val="black"/>
                </a:solidFill>
                <a:latin typeface="Calibri"/>
              </a:rPr>
              <a:t>from left to right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572127" y="2636242"/>
          <a:ext cx="6096000" cy="2072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Operator(s)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Priority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highest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lowest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53273" y="3153778"/>
            <a:ext cx="3080084" cy="1564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</a:t>
            </a:r>
          </a:p>
          <a:p>
            <a:pPr algn="ctr"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/  //  %</a:t>
            </a:r>
          </a:p>
          <a:p>
            <a:pPr algn="ctr"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  -</a:t>
            </a:r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35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Rules for naming</a:t>
            </a:r>
          </a:p>
          <a:p>
            <a:pPr lvl="1"/>
            <a:r>
              <a:rPr lang="en-US" dirty="0" smtClean="0"/>
              <a:t>Different types</a:t>
            </a:r>
          </a:p>
          <a:p>
            <a:pPr lvl="1"/>
            <a:r>
              <a:rPr lang="en-US" dirty="0" smtClean="0"/>
              <a:t>How to use them</a:t>
            </a:r>
          </a:p>
          <a:p>
            <a:r>
              <a:rPr lang="en-US" dirty="0" smtClean="0"/>
              <a:t>Printing output to the screen</a:t>
            </a:r>
          </a:p>
          <a:p>
            <a:r>
              <a:rPr lang="en-US" dirty="0" smtClean="0"/>
              <a:t>Getting input from the user</a:t>
            </a:r>
          </a:p>
          <a:p>
            <a:pPr lvl="1"/>
            <a:r>
              <a:rPr lang="en-US" dirty="0" smtClean="0"/>
              <a:t>Mad Libs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320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Assignment Operators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assignment operators </a:t>
            </a:r>
          </a:p>
          <a:p>
            <a:pPr lvl="1"/>
            <a:r>
              <a:rPr lang="en-US" dirty="0" smtClean="0"/>
              <a:t>Contain a single equals sign</a:t>
            </a:r>
          </a:p>
          <a:p>
            <a:pPr lvl="1"/>
            <a:r>
              <a:rPr lang="en-US" dirty="0" smtClean="0"/>
              <a:t>Must have a variable on the left side</a:t>
            </a:r>
          </a:p>
          <a:p>
            <a:pPr lvl="3"/>
            <a:endParaRPr lang="en-US" dirty="0"/>
          </a:p>
          <a:p>
            <a:r>
              <a:rPr lang="en-US" dirty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numDogs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= 18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totalTax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income *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taxBracket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numPizzas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(people // 4) + 1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932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with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simplify statements like these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      = count + 1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amountLeft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amountLeft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// 2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By combining the arithmetic and assignment</a:t>
            </a:r>
            <a:endParaRPr lang="en-US" dirty="0"/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       += 1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amountLeft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//= 2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You can do this with any arithmetic operator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551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Combined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operators work only if the variable is the </a:t>
            </a:r>
            <a:r>
              <a:rPr lang="en-US" u="sng" dirty="0" smtClean="0"/>
              <a:t>first</a:t>
            </a:r>
            <a:r>
              <a:rPr lang="en-US" dirty="0" smtClean="0"/>
              <a:t> thing to the right of the assignment</a:t>
            </a:r>
          </a:p>
          <a:p>
            <a:pPr lvl="3"/>
            <a:endParaRPr lang="en-US" dirty="0" smtClean="0"/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percent =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percent: 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convert the percentage to a decimal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percent /= 100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The last line is the same as this line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percent = percent / 100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870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Comparison Operators</a:t>
            </a:r>
          </a:p>
        </p:txBody>
      </p:sp>
    </p:spTree>
    <p:extLst>
      <p:ext uri="{BB962C8B-B14F-4D97-AF65-F5344CB8AC3E}">
        <p14:creationId xmlns:p14="http://schemas.microsoft.com/office/powerpoint/2010/main" val="410036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Comparison </a:t>
            </a:r>
            <a:r>
              <a:rPr lang="en-US" dirty="0" smtClean="0"/>
              <a:t>operators</a:t>
            </a:r>
          </a:p>
          <a:p>
            <a:r>
              <a:rPr lang="en-US" dirty="0"/>
              <a:t>R</a:t>
            </a:r>
            <a:r>
              <a:rPr lang="en-US" dirty="0" smtClean="0"/>
              <a:t>elational operators</a:t>
            </a:r>
          </a:p>
          <a:p>
            <a:r>
              <a:rPr lang="en-US" dirty="0" smtClean="0"/>
              <a:t>Equality operators</a:t>
            </a:r>
          </a:p>
          <a:p>
            <a:pPr lvl="1"/>
            <a:r>
              <a:rPr lang="en-US" sz="3200" dirty="0" smtClean="0"/>
              <a:t>Are </a:t>
            </a:r>
            <a:r>
              <a:rPr lang="en-US" sz="3200" dirty="0"/>
              <a:t>all the same thing</a:t>
            </a:r>
          </a:p>
          <a:p>
            <a:endParaRPr lang="en-US" dirty="0" smtClean="0"/>
          </a:p>
          <a:p>
            <a:r>
              <a:rPr lang="en-US" dirty="0" smtClean="0"/>
              <a:t>Include things like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&gt;=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&lt;=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66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return a Boolean result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 </a:t>
            </a:r>
            <a:r>
              <a:rPr lang="en-US" dirty="0"/>
              <a:t>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False</a:t>
            </a:r>
          </a:p>
          <a:p>
            <a:pPr lvl="1"/>
            <a:r>
              <a:rPr lang="en-US" dirty="0" smtClean="0"/>
              <a:t>Indicates whether a relationship holds </a:t>
            </a:r>
            <a:br>
              <a:rPr lang="en-US" dirty="0" smtClean="0"/>
            </a:br>
            <a:r>
              <a:rPr lang="en-US" dirty="0" smtClean="0"/>
              <a:t>between their operands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9695" y="5941074"/>
            <a:ext cx="137761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operands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2389" y="4825072"/>
            <a:ext cx="17325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&gt;= b</a:t>
            </a:r>
            <a:endParaRPr lang="en-US" sz="32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14698" y="4148662"/>
            <a:ext cx="287755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comparison operator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478502" y="4379495"/>
            <a:ext cx="836196" cy="52244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900989" y="5305935"/>
            <a:ext cx="0" cy="65445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019926" y="5305935"/>
            <a:ext cx="1" cy="65445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360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following comparisons asking?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&gt;= b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lang="en-US" dirty="0" smtClean="0"/>
              <a:t>greater than or equal 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  <a:p>
            <a:pPr lvl="1"/>
            <a:r>
              <a:rPr lang="en-US" dirty="0"/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lang="en-US" dirty="0" smtClean="0"/>
              <a:t>equivalent 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/>
              <a:t>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23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Operators in Python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17136" y="2224610"/>
          <a:ext cx="8309728" cy="3627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75530"/>
                <a:gridCol w="57341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Operator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Meaning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Less than (exclusive)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&lt;=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Less than or equal to</a:t>
                      </a:r>
                      <a:r>
                        <a:rPr lang="en-US" sz="2800" baseline="0" dirty="0" smtClean="0"/>
                        <a:t> (inclusive)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Greater than (exclusive)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&gt;=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Greater than or equal to (inclusive)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==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Equivalent to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!=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Not equivalent</a:t>
                      </a:r>
                      <a:r>
                        <a:rPr lang="en-US" sz="2800" baseline="0" dirty="0" smtClean="0"/>
                        <a:t> to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51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Examples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these evaluate to if </a:t>
            </a:r>
            <a:br>
              <a:rPr lang="en-US" dirty="0" smtClean="0"/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10 </a:t>
            </a:r>
            <a:r>
              <a:rPr lang="en-US" dirty="0" smtClean="0"/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 = 20</a:t>
            </a:r>
            <a:r>
              <a:rPr lang="en-US" dirty="0" smtClean="0"/>
              <a:t>?</a:t>
            </a:r>
          </a:p>
          <a:p>
            <a:pPr marL="457200" lvl="1" indent="0"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&gt;= b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 </a:t>
            </a:r>
            <a:r>
              <a:rPr lang="en-US" dirty="0" smtClean="0"/>
              <a:t>greater than or equal 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</a:t>
            </a:r>
            <a:r>
              <a:rPr lang="en-US" dirty="0"/>
              <a:t>greater than or equal to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98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3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Examples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these evaluate to if </a:t>
            </a:r>
            <a:br>
              <a:rPr lang="en-US" dirty="0" smtClean="0"/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10 </a:t>
            </a:r>
            <a:r>
              <a:rPr lang="en-US" dirty="0" smtClean="0"/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 = 20</a:t>
            </a:r>
            <a:r>
              <a:rPr lang="en-US" dirty="0" smtClean="0"/>
              <a:t>?</a:t>
            </a:r>
          </a:p>
          <a:p>
            <a:pPr marL="457200" lvl="1" indent="0"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 </a:t>
            </a:r>
            <a:r>
              <a:rPr lang="en-US" dirty="0" smtClean="0"/>
              <a:t>equivalent 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</a:t>
            </a:r>
            <a:r>
              <a:rPr lang="en-US" dirty="0"/>
              <a:t>equivalent 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20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39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vs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common mistake is to use the assignment operator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/>
              <a:t>) in place of the relational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This is a </a:t>
            </a:r>
            <a:r>
              <a:rPr lang="en-US" u="sng" dirty="0"/>
              <a:t>very</a:t>
            </a:r>
            <a:r>
              <a:rPr lang="en-US" dirty="0"/>
              <a:t> common mistake to make!</a:t>
            </a:r>
          </a:p>
          <a:p>
            <a:endParaRPr lang="en-US" dirty="0" smtClean="0"/>
          </a:p>
          <a:p>
            <a:r>
              <a:rPr lang="en-US" dirty="0"/>
              <a:t>This type of mistake </a:t>
            </a:r>
            <a:r>
              <a:rPr lang="en-US" dirty="0" smtClean="0"/>
              <a:t>will trigger </a:t>
            </a:r>
            <a:r>
              <a:rPr lang="en-US" dirty="0"/>
              <a:t>an error in Python, but you may still make it on paper!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17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 vs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b</a:t>
            </a:r>
            <a:r>
              <a:rPr lang="en-US" dirty="0"/>
              <a:t> do</a:t>
            </a:r>
            <a:r>
              <a:rPr lang="en-US" dirty="0" smtClean="0"/>
              <a:t>?</a:t>
            </a:r>
          </a:p>
          <a:p>
            <a:pPr lvl="1"/>
            <a:r>
              <a:rPr lang="en-US" sz="3200" dirty="0" smtClean="0"/>
              <a:t>Sets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dirty="0" smtClean="0"/>
              <a:t> equal to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  <a:p>
            <a:pPr lvl="1"/>
            <a:r>
              <a:rPr lang="en-US" sz="3200" dirty="0" smtClean="0"/>
              <a:t>Changes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dirty="0" smtClean="0"/>
              <a:t>’s value to the value of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r>
              <a:rPr lang="en-US" dirty="0"/>
              <a:t>What does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== b</a:t>
            </a:r>
            <a:r>
              <a:rPr lang="en-US" b="1" dirty="0">
                <a:cs typeface="Courier New" panose="02070309020205020404" pitchFamily="49" charset="0"/>
              </a:rPr>
              <a:t> </a:t>
            </a:r>
            <a:r>
              <a:rPr lang="en-US" dirty="0"/>
              <a:t>do</a:t>
            </a:r>
            <a:r>
              <a:rPr lang="en-US" dirty="0" smtClean="0"/>
              <a:t>?</a:t>
            </a:r>
          </a:p>
          <a:p>
            <a:pPr lvl="1"/>
            <a:r>
              <a:rPr lang="en-US" sz="3200" dirty="0" smtClean="0"/>
              <a:t>Checks if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dirty="0" smtClean="0"/>
              <a:t> is equivalent to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sz="3200" dirty="0"/>
          </a:p>
          <a:p>
            <a:pPr lvl="1"/>
            <a:r>
              <a:rPr lang="en-US" sz="3200" dirty="0" smtClean="0"/>
              <a:t>Does not change the value of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dirty="0" smtClean="0"/>
              <a:t> or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sz="3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608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Evaluating to Boolean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80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0588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ヒラギノ角ゴ Pro W3"/>
                <a:cs typeface="ヒラギノ角ゴ Pro W3"/>
              </a:rPr>
              <a:t>Comparison Operators and </a:t>
            </a:r>
            <a:r>
              <a:rPr lang="en-US" altLang="en-US" dirty="0" smtClean="0">
                <a:ea typeface="ヒラギノ角ゴ Pro W3"/>
                <a:cs typeface="ヒラギノ角ゴ Pro W3"/>
              </a:rPr>
              <a:t/>
            </a:r>
            <a:br>
              <a:rPr lang="en-US" altLang="en-US" dirty="0" smtClean="0">
                <a:ea typeface="ヒラギノ角ゴ Pro W3"/>
                <a:cs typeface="ヒラギノ角ゴ Pro W3"/>
              </a:rPr>
            </a:br>
            <a:r>
              <a:rPr lang="en-US" altLang="en-US" dirty="0" smtClean="0">
                <a:ea typeface="ヒラギノ角ゴ Pro W3"/>
                <a:cs typeface="ヒラギノ角ゴ Pro W3"/>
              </a:rPr>
              <a:t>Simple </a:t>
            </a:r>
            <a:r>
              <a:rPr lang="en-US" altLang="en-US" dirty="0">
                <a:ea typeface="ヒラギノ角ゴ Pro W3"/>
                <a:cs typeface="ヒラギノ角ゴ Pro W3"/>
              </a:rPr>
              <a:t>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3588"/>
            <a:ext cx="8229600" cy="4156799"/>
          </a:xfrm>
        </p:spPr>
        <p:txBody>
          <a:bodyPr/>
          <a:lstStyle/>
          <a:p>
            <a:pPr eaLnBrk="1" hangingPunct="1"/>
            <a:endParaRPr lang="en-US" altLang="en-US" dirty="0" smtClean="0">
              <a:ea typeface="ヒラギノ角ゴ Pro W3"/>
              <a:cs typeface="ヒラギノ角ゴ Pro W3"/>
            </a:endParaRPr>
          </a:p>
          <a:p>
            <a:pPr eaLnBrk="1" hangingPunct="1"/>
            <a:r>
              <a:rPr lang="en-US" altLang="en-US" dirty="0" smtClean="0">
                <a:ea typeface="ヒラギノ角ゴ Pro W3"/>
                <a:cs typeface="ヒラギノ角ゴ Pro W3"/>
              </a:rPr>
              <a:t>Examples</a:t>
            </a:r>
            <a:r>
              <a:rPr lang="en-US" altLang="en-US" dirty="0">
                <a:ea typeface="ヒラギノ角ゴ Pro W3"/>
                <a:cs typeface="ヒラギノ角ゴ Pro W3"/>
              </a:rPr>
              <a:t>:</a:t>
            </a:r>
          </a:p>
          <a:p>
            <a:pPr marL="457200" lvl="1" indent="0" eaLnBrk="1" hangingPunct="1">
              <a:buNone/>
            </a:pPr>
            <a:r>
              <a:rPr lang="en-US" altLang="en-US" sz="3200" b="1" dirty="0">
                <a:latin typeface="Courier New" panose="02070309020205020404" pitchFamily="49" charset="0"/>
                <a:ea typeface="ヒラギノ角ゴ Pro W3"/>
              </a:rPr>
              <a:t>8 &lt; </a:t>
            </a:r>
            <a:r>
              <a:rPr lang="en-US" altLang="en-US" sz="3200" b="1" dirty="0" smtClean="0">
                <a:latin typeface="Courier New" panose="02070309020205020404" pitchFamily="49" charset="0"/>
                <a:ea typeface="ヒラギノ角ゴ Pro W3"/>
              </a:rPr>
              <a:t>15     </a:t>
            </a:r>
            <a:r>
              <a:rPr lang="en-US" altLang="en-US" sz="3200" dirty="0" smtClean="0">
                <a:ea typeface="ヒラギノ角ゴ Pro W3"/>
              </a:rPr>
              <a:t>evaluates to</a:t>
            </a:r>
            <a:endParaRPr lang="en-US" altLang="en-US" sz="3200" b="1" dirty="0">
              <a:latin typeface="Courier New" panose="02070309020205020404" pitchFamily="49" charset="0"/>
              <a:ea typeface="ヒラギノ角ゴ Pro W3"/>
              <a:cs typeface="Courier New" panose="02070309020205020404" pitchFamily="49" charset="0"/>
            </a:endParaRPr>
          </a:p>
          <a:p>
            <a:pPr marL="457200" lvl="1" indent="0" eaLnBrk="1" hangingPunct="1">
              <a:buNone/>
            </a:pPr>
            <a:r>
              <a:rPr lang="en-US" altLang="en-US" sz="3200" b="1" dirty="0" smtClean="0">
                <a:latin typeface="Courier New" panose="02070309020205020404" pitchFamily="49" charset="0"/>
                <a:ea typeface="ヒラギノ角ゴ Pro W3"/>
              </a:rPr>
              <a:t>6 != 6     </a:t>
            </a:r>
            <a:r>
              <a:rPr lang="en-US" altLang="en-US" sz="3200" dirty="0" smtClean="0">
                <a:ea typeface="ヒラギノ角ゴ Pro W3"/>
              </a:rPr>
              <a:t>evaluates to</a:t>
            </a:r>
            <a:endParaRPr lang="en-US" altLang="en-US" sz="3200" dirty="0" smtClean="0">
              <a:latin typeface="Courier New" panose="02070309020205020404" pitchFamily="49" charset="0"/>
              <a:ea typeface="ヒラギノ角ゴ Pro W3"/>
            </a:endParaRPr>
          </a:p>
          <a:p>
            <a:pPr marL="457200" lvl="1" indent="0" eaLnBrk="1" hangingPunct="1">
              <a:buNone/>
            </a:pPr>
            <a:r>
              <a:rPr lang="en-US" altLang="en-US" sz="3200" b="1" dirty="0" smtClean="0">
                <a:latin typeface="Courier New" panose="02070309020205020404" pitchFamily="49" charset="0"/>
                <a:ea typeface="ヒラギノ角ゴ Pro W3"/>
              </a:rPr>
              <a:t>2.5 </a:t>
            </a:r>
            <a:r>
              <a:rPr lang="en-US" altLang="en-US" sz="3200" b="1" dirty="0">
                <a:latin typeface="Courier New" panose="02070309020205020404" pitchFamily="49" charset="0"/>
                <a:ea typeface="ヒラギノ角ゴ Pro W3"/>
              </a:rPr>
              <a:t>&gt; </a:t>
            </a:r>
            <a:r>
              <a:rPr lang="en-US" altLang="en-US" sz="3200" b="1" dirty="0" smtClean="0">
                <a:latin typeface="Courier New" panose="02070309020205020404" pitchFamily="49" charset="0"/>
                <a:ea typeface="ヒラギノ角ゴ Pro W3"/>
              </a:rPr>
              <a:t>5.8  </a:t>
            </a:r>
            <a:r>
              <a:rPr lang="en-US" altLang="en-US" sz="3200" dirty="0">
                <a:ea typeface="ヒラギノ角ゴ Pro W3"/>
              </a:rPr>
              <a:t>evaluates </a:t>
            </a:r>
            <a:r>
              <a:rPr lang="en-US" altLang="en-US" sz="3200" dirty="0" smtClean="0">
                <a:ea typeface="ヒラギノ角ゴ Pro W3"/>
              </a:rPr>
              <a:t>to</a:t>
            </a:r>
            <a:endParaRPr lang="en-US" altLang="en-US" sz="3200" dirty="0">
              <a:latin typeface="Courier New" panose="02070309020205020404" pitchFamily="49" charset="0"/>
              <a:ea typeface="ヒラギノ角ゴ Pro W3"/>
            </a:endParaRPr>
          </a:p>
          <a:p>
            <a:pPr marL="457200" lvl="1" indent="0" eaLnBrk="1" hangingPunct="1">
              <a:buNone/>
            </a:pPr>
            <a:r>
              <a:rPr lang="en-US" altLang="en-US" sz="3200" b="1" dirty="0">
                <a:latin typeface="Courier New" panose="02070309020205020404" pitchFamily="49" charset="0"/>
                <a:ea typeface="ヒラギノ角ゴ Pro W3"/>
              </a:rPr>
              <a:t>5.9 &lt;= 7.5 </a:t>
            </a:r>
            <a:r>
              <a:rPr lang="en-US" altLang="en-US" sz="3200" dirty="0">
                <a:ea typeface="ヒラギノ角ゴ Pro W3"/>
              </a:rPr>
              <a:t>evaluates </a:t>
            </a:r>
            <a:r>
              <a:rPr lang="en-US" altLang="en-US" sz="3200" dirty="0" smtClean="0">
                <a:ea typeface="ヒラギノ角ゴ Pro W3"/>
              </a:rPr>
              <a:t>to</a:t>
            </a:r>
            <a:endParaRPr lang="en-US" altLang="en-US" sz="3200" dirty="0">
              <a:latin typeface="Courier New" panose="02070309020205020404" pitchFamily="49" charset="0"/>
              <a:ea typeface="ヒラギノ角ゴ Pro W3"/>
            </a:endParaRPr>
          </a:p>
          <a:p>
            <a:pPr lvl="1" eaLnBrk="1" hangingPunct="1"/>
            <a:endParaRPr lang="en-US" altLang="en-US" dirty="0">
              <a:latin typeface="Courier New" panose="02070309020205020404" pitchFamily="49" charset="0"/>
              <a:ea typeface="ヒラギノ角ゴ Pro W3"/>
            </a:endParaRPr>
          </a:p>
          <a:p>
            <a:pPr eaLnBrk="1" hangingPunct="1"/>
            <a:endParaRPr lang="en-US" altLang="en-US" dirty="0">
              <a:ea typeface="ヒラギノ角ゴ Pro W3"/>
              <a:cs typeface="ヒラギノ角ゴ Pro W3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54044" y="3219333"/>
            <a:ext cx="1282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dirty="0">
                <a:latin typeface="Courier New" panose="02070309020205020404" pitchFamily="49" charset="0"/>
                <a:ea typeface="ヒラギノ角ゴ Pro W3"/>
                <a:cs typeface="Courier New" panose="02070309020205020404" pitchFamily="49" charset="0"/>
              </a:rPr>
              <a:t>True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54044" y="3815266"/>
            <a:ext cx="14784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dirty="0" smtClean="0">
                <a:latin typeface="Courier New" panose="02070309020205020404" pitchFamily="49" charset="0"/>
                <a:ea typeface="ヒラギノ角ゴ Pro W3"/>
                <a:cs typeface="Courier New" panose="02070309020205020404" pitchFamily="49" charset="0"/>
              </a:rPr>
              <a:t>False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54044" y="4401772"/>
            <a:ext cx="14784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dirty="0" smtClean="0">
                <a:latin typeface="Courier New" panose="02070309020205020404" pitchFamily="49" charset="0"/>
                <a:ea typeface="ヒラギノ角ゴ Pro W3"/>
                <a:cs typeface="Courier New" panose="02070309020205020404" pitchFamily="49" charset="0"/>
              </a:rPr>
              <a:t>False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54043" y="4969853"/>
            <a:ext cx="1282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dirty="0">
                <a:latin typeface="Courier New" panose="02070309020205020404" pitchFamily="49" charset="0"/>
                <a:ea typeface="ヒラギノ角ゴ Pro W3"/>
                <a:cs typeface="Courier New" panose="02070309020205020404" pitchFamily="49" charset="0"/>
              </a:rPr>
              <a:t>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81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“Value” of Boolean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we discuss Boolean outputs, we think </a:t>
            </a:r>
            <a:endParaRPr lang="en-US" dirty="0" smtClean="0"/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True </a:t>
            </a:r>
            <a:r>
              <a:rPr lang="en-US" dirty="0" smtClean="0"/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False</a:t>
            </a:r>
          </a:p>
          <a:p>
            <a:r>
              <a:rPr lang="en-US" dirty="0" smtClean="0"/>
              <a:t>We </a:t>
            </a:r>
            <a:r>
              <a:rPr lang="en-US" dirty="0"/>
              <a:t>can also think of it in terms of </a:t>
            </a:r>
            <a:endParaRPr lang="en-US" dirty="0" smtClean="0"/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1 </a:t>
            </a:r>
            <a:r>
              <a:rPr lang="en-US" dirty="0"/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lvl="2"/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  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 = 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59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“Value” of Boolean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data types can also be seen as 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” or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 smtClean="0"/>
              <a:t>” in Python</a:t>
            </a:r>
          </a:p>
          <a:p>
            <a:pPr lvl="3"/>
            <a:endParaRPr lang="en-US" dirty="0"/>
          </a:p>
          <a:p>
            <a:r>
              <a:rPr lang="en-US" dirty="0" smtClean="0"/>
              <a:t>Anything empty or zero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  <a:r>
              <a:rPr lang="en-US" dirty="0" smtClean="0"/>
              <a:t> (empty string),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 smtClean="0"/>
              <a:t>, 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0.0</a:t>
            </a:r>
          </a:p>
          <a:p>
            <a:r>
              <a:rPr lang="en-US" dirty="0" smtClean="0"/>
              <a:t>Everything else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81.3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77</a:t>
            </a:r>
            <a:r>
              <a:rPr lang="en-US" dirty="0" smtClean="0"/>
              <a:t>,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-5</a:t>
            </a:r>
            <a:r>
              <a:rPr lang="en-US" dirty="0" smtClean="0"/>
              <a:t>,     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"zero"</a:t>
            </a:r>
            <a:r>
              <a:rPr lang="en-US" dirty="0" smtClean="0"/>
              <a:t>, 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0.01</a:t>
            </a:r>
          </a:p>
          <a:p>
            <a:pPr lvl="1"/>
            <a:r>
              <a:rPr lang="en-US" dirty="0" smtClean="0"/>
              <a:t>Even 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"0"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"False"</a:t>
            </a:r>
            <a:r>
              <a:rPr lang="en-US" dirty="0" smtClean="0"/>
              <a:t> evaluate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87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Logical Operators</a:t>
            </a:r>
          </a:p>
        </p:txBody>
      </p:sp>
    </p:spTree>
    <p:extLst>
      <p:ext uri="{BB962C8B-B14F-4D97-AF65-F5344CB8AC3E}">
        <p14:creationId xmlns:p14="http://schemas.microsoft.com/office/powerpoint/2010/main" val="6980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Logical operators </a:t>
            </a:r>
            <a:endParaRPr lang="en-US" dirty="0" smtClean="0"/>
          </a:p>
          <a:p>
            <a:r>
              <a:rPr lang="en-US" dirty="0" smtClean="0"/>
              <a:t>Boolean operators</a:t>
            </a:r>
          </a:p>
          <a:p>
            <a:pPr lvl="1"/>
            <a:r>
              <a:rPr lang="en-US" sz="3200" dirty="0" smtClean="0"/>
              <a:t>Are </a:t>
            </a:r>
            <a:r>
              <a:rPr lang="en-US" sz="3200" dirty="0"/>
              <a:t>the same </a:t>
            </a:r>
            <a:r>
              <a:rPr lang="en-US" sz="3200" dirty="0" smtClean="0"/>
              <a:t>thing</a:t>
            </a:r>
            <a:endParaRPr lang="en-US" sz="3200" dirty="0"/>
          </a:p>
          <a:p>
            <a:endParaRPr lang="en-US" dirty="0" smtClean="0"/>
          </a:p>
          <a:p>
            <a:r>
              <a:rPr lang="en-US" dirty="0" smtClean="0"/>
              <a:t>Include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or</a:t>
            </a:r>
            <a:r>
              <a:rPr lang="en-US" dirty="0"/>
              <a:t>, and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not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488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three logical operators: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They allow </a:t>
            </a:r>
            <a:r>
              <a:rPr lang="en-US" dirty="0"/>
              <a:t>us to build more complex Boolean </a:t>
            </a:r>
            <a:r>
              <a:rPr lang="en-US" dirty="0" smtClean="0"/>
              <a:t>expressions	</a:t>
            </a:r>
          </a:p>
          <a:p>
            <a:pPr lvl="1"/>
            <a:r>
              <a:rPr lang="en-US" sz="3200" dirty="0" smtClean="0"/>
              <a:t>By combining simpler Boolean expressions 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06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learn Python’s operators</a:t>
            </a:r>
          </a:p>
          <a:p>
            <a:pPr lvl="1"/>
            <a:r>
              <a:rPr lang="en-US" dirty="0" smtClean="0"/>
              <a:t>Arithmetic operators</a:t>
            </a:r>
          </a:p>
          <a:p>
            <a:pPr lvl="2"/>
            <a:r>
              <a:rPr lang="en-US" sz="2800" dirty="0" smtClean="0"/>
              <a:t>Including mod and integer division</a:t>
            </a:r>
          </a:p>
          <a:p>
            <a:pPr lvl="1"/>
            <a:r>
              <a:rPr lang="en-US" dirty="0" smtClean="0"/>
              <a:t>Assignment operators</a:t>
            </a:r>
          </a:p>
          <a:p>
            <a:pPr lvl="1"/>
            <a:r>
              <a:rPr lang="en-US" dirty="0" smtClean="0"/>
              <a:t>Comparison operators</a:t>
            </a:r>
          </a:p>
          <a:p>
            <a:pPr lvl="1"/>
            <a:r>
              <a:rPr lang="en-US" dirty="0" smtClean="0"/>
              <a:t>Boolean operators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To understand the order of operations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946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bool1 = a and b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40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99485" y="3190458"/>
          <a:ext cx="6096000" cy="1981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bool1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807120" y="361518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07120" y="401523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07120" y="441052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07120" y="4814919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8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10074" cy="4156799"/>
          </a:xfrm>
        </p:spPr>
        <p:txBody>
          <a:bodyPr/>
          <a:lstStyle/>
          <a:p>
            <a:r>
              <a:rPr lang="en-US" dirty="0" smtClean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bool1 = a and b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For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and b</a:t>
            </a:r>
            <a:r>
              <a:rPr lang="en-US" sz="2800" dirty="0" smtClean="0"/>
              <a:t> to be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800" dirty="0" smtClean="0"/>
              <a:t>, both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800" dirty="0" smtClean="0"/>
              <a:t> and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dirty="0" smtClean="0"/>
              <a:t> must be true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41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99485" y="3190458"/>
          <a:ext cx="6096000" cy="1981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bool1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028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42" y="826364"/>
            <a:ext cx="9035716" cy="1143000"/>
          </a:xfrm>
        </p:spPr>
        <p:txBody>
          <a:bodyPr/>
          <a:lstStyle/>
          <a:p>
            <a:r>
              <a:rPr lang="en-US" dirty="0"/>
              <a:t>Examples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10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20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30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ex1 =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&lt; b</a:t>
            </a: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ex2 =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&lt; b </a:t>
            </a: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&lt; c</a:t>
            </a: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ex3 =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+ b == c </a:t>
            </a: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– 10 == a 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and c / 3 == a</a:t>
            </a: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(ex1, ex2, ex3)</a:t>
            </a:r>
          </a:p>
          <a:p>
            <a:endParaRPr lang="en-US" sz="2800" b="1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59266" y="1788934"/>
            <a:ext cx="3640740" cy="17666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buSzPct val="110000"/>
            </a:pPr>
            <a:r>
              <a:rPr lang="en-US" sz="3200" b="1" dirty="0">
                <a:solidFill>
                  <a:srgbClr val="FF0000"/>
                </a:solidFill>
                <a:latin typeface="Calibri"/>
                <a:cs typeface="Arial" panose="020B0604020202020204" pitchFamily="34" charset="0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endParaRPr lang="en-US" sz="3200" b="1" dirty="0">
              <a:solidFill>
                <a:srgbClr val="FF0000"/>
              </a:solidFill>
              <a:latin typeface="Calibri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3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 </a:t>
            </a:r>
            <a:r>
              <a:rPr lang="en-US" sz="3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3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sz="32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3200" b="1" dirty="0">
              <a:solidFill>
                <a:srgbClr val="FF0000"/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80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bool2 = a or b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43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99485" y="3190458"/>
          <a:ext cx="6096000" cy="1981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bool2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807120" y="361518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07120" y="401523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07120" y="441052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07120" y="4814919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97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bool2 = a or b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For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or b</a:t>
            </a:r>
            <a:r>
              <a:rPr lang="en-US" sz="2800" dirty="0" smtClean="0"/>
              <a:t> to be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800" dirty="0" smtClean="0"/>
              <a:t>, either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800" dirty="0" smtClean="0"/>
              <a:t> or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dirty="0" smtClean="0"/>
              <a:t> must be true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44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99485" y="3190458"/>
          <a:ext cx="6096000" cy="1981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bool2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519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18358" cy="4156799"/>
          </a:xfrm>
        </p:spPr>
        <p:txBody>
          <a:bodyPr/>
          <a:lstStyle/>
          <a:p>
            <a:r>
              <a:rPr lang="en-US" dirty="0" smtClean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bool3 = not a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45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99485" y="3190458"/>
          <a:ext cx="4064000" cy="11887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bool3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789784" y="361518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89784" y="401523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55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18358" cy="4156799"/>
          </a:xfrm>
        </p:spPr>
        <p:txBody>
          <a:bodyPr/>
          <a:lstStyle/>
          <a:p>
            <a:r>
              <a:rPr lang="en-US" dirty="0" smtClean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bool3 = not a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tabLst>
                <a:tab pos="1828800" algn="l"/>
              </a:tabLst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 a </a:t>
            </a:r>
            <a:r>
              <a:rPr lang="en-US" dirty="0" smtClean="0"/>
              <a:t>calculates the Boolean value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 smtClean="0"/>
              <a:t> and</a:t>
            </a:r>
            <a:br>
              <a:rPr lang="en-US" dirty="0" smtClean="0"/>
            </a:br>
            <a:r>
              <a:rPr lang="en-US" dirty="0" smtClean="0"/>
              <a:t>	returns the opposite of that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46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99485" y="3190458"/>
          <a:ext cx="4064000" cy="11887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bool3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15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put multiple operators together!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bool4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a and (b or c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 smtClean="0"/>
          </a:p>
          <a:p>
            <a:r>
              <a:rPr lang="en-US" dirty="0" smtClean="0"/>
              <a:t>What does Python do first?</a:t>
            </a:r>
          </a:p>
          <a:p>
            <a:pPr lvl="1"/>
            <a:r>
              <a:rPr lang="en-US" dirty="0" smtClean="0"/>
              <a:t>Computes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(b or c)</a:t>
            </a:r>
          </a:p>
          <a:p>
            <a:pPr lvl="1"/>
            <a:r>
              <a:rPr lang="en-US" dirty="0" smtClean="0"/>
              <a:t>Computes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and </a:t>
            </a:r>
            <a:r>
              <a:rPr lang="en-US" dirty="0" smtClean="0"/>
              <a:t>the result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59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Operations (All)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48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624649"/>
              </p:ext>
            </p:extLst>
          </p:nvPr>
        </p:nvGraphicFramePr>
        <p:xfrm>
          <a:off x="1553273" y="1824355"/>
          <a:ext cx="6096000" cy="4572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Operator(s)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Priority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highest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 smtClean="0">
                        <a:solidFill>
                          <a:prstClr val="black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 smtClean="0">
                        <a:solidFill>
                          <a:prstClr val="black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 smtClean="0">
                        <a:solidFill>
                          <a:prstClr val="black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 smtClean="0">
                        <a:solidFill>
                          <a:prstClr val="black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lowest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34419" y="2341891"/>
            <a:ext cx="3080084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</a:t>
            </a:r>
          </a:p>
          <a:p>
            <a:pPr algn="ctr"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 /  //  %</a:t>
            </a:r>
          </a:p>
          <a:p>
            <a:pPr algn="ctr"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  -</a:t>
            </a:r>
          </a:p>
          <a:p>
            <a:pPr algn="ctr"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    &lt;=    &gt;</a:t>
            </a:r>
            <a:b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&gt;=   !=   ==</a:t>
            </a:r>
          </a:p>
          <a:p>
            <a:pPr algn="ctr"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</a:t>
            </a:r>
          </a:p>
          <a:p>
            <a:pPr algn="ctr"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</a:p>
          <a:p>
            <a:pPr algn="ctr"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34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90547" cy="4156799"/>
          </a:xfrm>
        </p:spPr>
        <p:txBody>
          <a:bodyPr/>
          <a:lstStyle/>
          <a:p>
            <a:r>
              <a:rPr lang="en-US" dirty="0" smtClean="0"/>
              <a:t>Your discussions start this week!</a:t>
            </a:r>
          </a:p>
          <a:p>
            <a:pPr lvl="1"/>
            <a:r>
              <a:rPr lang="en-US" dirty="0" smtClean="0"/>
              <a:t>Go to your scheduled location and time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HW 0 is due by </a:t>
            </a:r>
            <a:r>
              <a:rPr lang="en-US" i="1" u="sng" dirty="0" smtClean="0"/>
              <a:t>Wednesday</a:t>
            </a:r>
            <a:r>
              <a:rPr lang="en-US" i="1" dirty="0" smtClean="0"/>
              <a:t> </a:t>
            </a:r>
            <a:r>
              <a:rPr lang="en-US" dirty="0" smtClean="0"/>
              <a:t>at </a:t>
            </a:r>
            <a:r>
              <a:rPr lang="en-US" dirty="0"/>
              <a:t>8:59:59 </a:t>
            </a:r>
            <a:r>
              <a:rPr lang="en-US" dirty="0" smtClean="0"/>
              <a:t>PM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HW 1 is out on Blackboard now</a:t>
            </a:r>
          </a:p>
          <a:p>
            <a:pPr lvl="1"/>
            <a:r>
              <a:rPr lang="en-US" dirty="0" smtClean="0"/>
              <a:t>You must complete a Quiz to see it</a:t>
            </a:r>
          </a:p>
          <a:p>
            <a:pPr lvl="1"/>
            <a:r>
              <a:rPr lang="en-US" dirty="0" smtClean="0"/>
              <a:t>Due by Friday (Feb 10th) at 8:59:59 PM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856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10074" cy="4156799"/>
          </a:xfrm>
        </p:spPr>
        <p:txBody>
          <a:bodyPr/>
          <a:lstStyle/>
          <a:p>
            <a:r>
              <a:rPr lang="en-US" dirty="0" smtClean="0"/>
              <a:t>Which of the following examples are correct?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500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numStudents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numStudents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500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numCookies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cookiePrice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total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mpg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miles_driven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/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gallons_used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"Hello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World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!" = message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_CMSC201_doge_ = "Very learning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60 * hours = days * 24 * 60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50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85786" y="2434891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786" y="2941434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5786" y="3447977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5786" y="3954520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5786" y="4461063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5786" y="4967606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5786" y="5474148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10074" cy="4156799"/>
          </a:xfrm>
        </p:spPr>
        <p:txBody>
          <a:bodyPr/>
          <a:lstStyle/>
          <a:p>
            <a:r>
              <a:rPr lang="en-US" dirty="0" smtClean="0"/>
              <a:t>Which of the following examples are correct?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500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numStudents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numStudents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500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numCookies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cookiePrice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total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mpg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miles_driven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/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gallons_used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"Hello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World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!" = message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_CMSC201_doge_ = "Very learning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60 * hours = days * 24 * 60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26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Python’s Operators</a:t>
            </a:r>
          </a:p>
        </p:txBody>
      </p:sp>
    </p:spTree>
    <p:extLst>
      <p:ext uri="{BB962C8B-B14F-4D97-AF65-F5344CB8AC3E}">
        <p14:creationId xmlns:p14="http://schemas.microsoft.com/office/powerpoint/2010/main" val="299944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Basic </a:t>
            </a:r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90547" cy="4156799"/>
          </a:xfrm>
        </p:spPr>
        <p:txBody>
          <a:bodyPr/>
          <a:lstStyle/>
          <a:p>
            <a:r>
              <a:rPr lang="en-US" b="1" i="1" dirty="0"/>
              <a:t>Operators</a:t>
            </a:r>
            <a:r>
              <a:rPr lang="en-US" dirty="0"/>
              <a:t> are the constructs which can manipulate </a:t>
            </a:r>
            <a:r>
              <a:rPr lang="en-US" dirty="0" smtClean="0"/>
              <a:t>and evaluate our data</a:t>
            </a:r>
          </a:p>
          <a:p>
            <a:endParaRPr lang="en-US" dirty="0"/>
          </a:p>
          <a:p>
            <a:r>
              <a:rPr lang="en-US" dirty="0"/>
              <a:t>Consider the </a:t>
            </a:r>
            <a:r>
              <a:rPr lang="en-US" dirty="0" smtClean="0"/>
              <a:t>expression: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4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40774" y="5125288"/>
            <a:ext cx="1275348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operator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16" name="Straight Arrow Connector 15"/>
          <p:cNvCxnSpPr>
            <a:endCxn id="12" idx="0"/>
          </p:cNvCxnSpPr>
          <p:nvPr/>
        </p:nvCxnSpPr>
        <p:spPr>
          <a:xfrm>
            <a:off x="3573379" y="4702805"/>
            <a:ext cx="405069" cy="42248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962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Operators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Arithmetic Operators</a:t>
            </a:r>
          </a:p>
          <a:p>
            <a:r>
              <a:rPr lang="en-US" dirty="0" smtClean="0"/>
              <a:t>Assignment </a:t>
            </a:r>
            <a:r>
              <a:rPr lang="en-US" dirty="0"/>
              <a:t>Operators</a:t>
            </a:r>
          </a:p>
          <a:p>
            <a:r>
              <a:rPr lang="en-US" dirty="0"/>
              <a:t>Comparison Operators</a:t>
            </a:r>
          </a:p>
          <a:p>
            <a:r>
              <a:rPr lang="en-US" dirty="0" smtClean="0"/>
              <a:t>Logical </a:t>
            </a:r>
            <a:r>
              <a:rPr lang="en-US" dirty="0"/>
              <a:t>Operators</a:t>
            </a:r>
          </a:p>
          <a:p>
            <a:r>
              <a:rPr lang="en-US" dirty="0"/>
              <a:t>Membership Operators</a:t>
            </a:r>
          </a:p>
          <a:p>
            <a:r>
              <a:rPr lang="en-US" dirty="0" smtClean="0"/>
              <a:t>Bitwise </a:t>
            </a:r>
            <a:r>
              <a:rPr lang="en-US" dirty="0"/>
              <a:t>Operators</a:t>
            </a:r>
          </a:p>
          <a:p>
            <a:r>
              <a:rPr lang="en-US" dirty="0" smtClean="0"/>
              <a:t>Identity </a:t>
            </a:r>
            <a:r>
              <a:rPr lang="en-US" dirty="0"/>
              <a:t>Operators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96205" y="2745354"/>
            <a:ext cx="2025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focus of today’s lecture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68406" y="2060791"/>
            <a:ext cx="4010983" cy="2200125"/>
          </a:xfrm>
          <a:prstGeom prst="roundRect">
            <a:avLst>
              <a:gd name="adj" fmla="val 11525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49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5974</TotalTime>
  <Words>1477</Words>
  <Application>Microsoft Office PowerPoint</Application>
  <PresentationFormat>On-screen Show (4:3)</PresentationFormat>
  <Paragraphs>539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7" baseType="lpstr">
      <vt:lpstr>ＭＳ Ｐゴシック</vt:lpstr>
      <vt:lpstr>Arial</vt:lpstr>
      <vt:lpstr>Calibri</vt:lpstr>
      <vt:lpstr>Courier New</vt:lpstr>
      <vt:lpstr>Times New Roman</vt:lpstr>
      <vt:lpstr>Wingdings</vt:lpstr>
      <vt:lpstr>ヒラギノ角ゴ Pro W3</vt:lpstr>
      <vt:lpstr>Office Theme</vt:lpstr>
      <vt:lpstr>CMSC201  Computer Science I for Majors  Lecture 03 – Operators</vt:lpstr>
      <vt:lpstr>Last Class We Covered</vt:lpstr>
      <vt:lpstr>Any Questions from Last Time?</vt:lpstr>
      <vt:lpstr>Today’s Objectives</vt:lpstr>
      <vt:lpstr>Pop Quiz!</vt:lpstr>
      <vt:lpstr>Pop Quiz!</vt:lpstr>
      <vt:lpstr>Python’s Operators</vt:lpstr>
      <vt:lpstr>Python Basic Operators</vt:lpstr>
      <vt:lpstr>Types of Operators in Python</vt:lpstr>
      <vt:lpstr>Operators – Addition &amp; Subtraction</vt:lpstr>
      <vt:lpstr>Operators – Multiplication &amp; Division</vt:lpstr>
      <vt:lpstr>Operators – Integer Division</vt:lpstr>
      <vt:lpstr>Examples: Integer Division</vt:lpstr>
      <vt:lpstr>Operators – Mod</vt:lpstr>
      <vt:lpstr>Examples: Mod</vt:lpstr>
      <vt:lpstr>Modulo Answers</vt:lpstr>
      <vt:lpstr>Operators – Exponentiation</vt:lpstr>
      <vt:lpstr>Arithmetic Operators in Python</vt:lpstr>
      <vt:lpstr>Order of Operations (Arithmetic)</vt:lpstr>
      <vt:lpstr>Assignment Operators</vt:lpstr>
      <vt:lpstr>Basic Assignment</vt:lpstr>
      <vt:lpstr>Combining with Arithmetic</vt:lpstr>
      <vt:lpstr>Combined Assignments</vt:lpstr>
      <vt:lpstr>Comparison Operators</vt:lpstr>
      <vt:lpstr>Vocabulary</vt:lpstr>
      <vt:lpstr>Comparison Operators</vt:lpstr>
      <vt:lpstr>Comparison Examples</vt:lpstr>
      <vt:lpstr>Comparison Operators in Python</vt:lpstr>
      <vt:lpstr>Comparison Examples (Continued)</vt:lpstr>
      <vt:lpstr>Comparison Examples (Continued)</vt:lpstr>
      <vt:lpstr>Comparison vs Assignment</vt:lpstr>
      <vt:lpstr>Equals vs Equivalence</vt:lpstr>
      <vt:lpstr>Evaluating to Boolean Values</vt:lpstr>
      <vt:lpstr>Comparison Operators and  Simple Data Types</vt:lpstr>
      <vt:lpstr>“Value” of Boolean Variables</vt:lpstr>
      <vt:lpstr>“Value” of Boolean Variables</vt:lpstr>
      <vt:lpstr>Logical Operators</vt:lpstr>
      <vt:lpstr>Vocabulary</vt:lpstr>
      <vt:lpstr>Logical Operators</vt:lpstr>
      <vt:lpstr>Logical Operators – and</vt:lpstr>
      <vt:lpstr>Logical Operators – and</vt:lpstr>
      <vt:lpstr>Examples of and</vt:lpstr>
      <vt:lpstr>Logical Operators – or</vt:lpstr>
      <vt:lpstr>Logical Operators – or</vt:lpstr>
      <vt:lpstr>Logical Operators – not</vt:lpstr>
      <vt:lpstr>Logical Operators – not</vt:lpstr>
      <vt:lpstr>Complex Expressions</vt:lpstr>
      <vt:lpstr>Order of Operations (All)</vt:lpstr>
      <vt:lpstr>Announcements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123</cp:revision>
  <dcterms:created xsi:type="dcterms:W3CDTF">2014-05-05T14:25:42Z</dcterms:created>
  <dcterms:modified xsi:type="dcterms:W3CDTF">2017-04-25T02:44:00Z</dcterms:modified>
</cp:coreProperties>
</file>